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Layouts/slideLayout13.xml" ContentType="application/vnd.openxmlformats-officedocument.presentationml.slideLayout+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27"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75" d="100"/>
          <a:sy n="75" d="100"/>
        </p:scale>
        <p:origin x="-130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16454A8C-EC77-1C40-A605-55D6C50AE93B}" type="datetimeFigureOut">
              <a:rPr lang="en-US" smtClean="0"/>
              <a:t>9/28/10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54A8C-EC77-1C40-A605-55D6C50AE93B}" type="datetimeFigureOut">
              <a:rPr lang="en-US" smtClean="0"/>
              <a:t>9/28/10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81D41B-6966-B64C-BD0F-E0A95C33091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16454A8C-EC77-1C40-A605-55D6C50AE93B}" type="datetimeFigureOut">
              <a:rPr lang="en-US" smtClean="0"/>
              <a:t>9/28/10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1D41B-6966-B64C-BD0F-E0A95C33091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16454A8C-EC77-1C40-A605-55D6C50AE93B}" type="datetimeFigureOut">
              <a:rPr lang="en-US" smtClean="0"/>
              <a:t>9/28/10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1D41B-6966-B64C-BD0F-E0A95C33091F}"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16454A8C-EC77-1C40-A605-55D6C50AE93B}" type="datetimeFigureOut">
              <a:rPr lang="en-US" smtClean="0"/>
              <a:t>9/28/10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1D41B-6966-B64C-BD0F-E0A95C33091F}"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Click icon to add picture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6454A8C-EC77-1C40-A605-55D6C50AE93B}" type="datetimeFigureOut">
              <a:rPr lang="en-US" smtClean="0"/>
              <a:t>9/28/10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1D41B-6966-B64C-BD0F-E0A95C33091F}"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6454A8C-EC77-1C40-A605-55D6C50AE93B}" type="datetimeFigureOut">
              <a:rPr lang="en-US" smtClean="0"/>
              <a:t>9/28/10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1D41B-6966-B64C-BD0F-E0A95C33091F}"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454A8C-EC77-1C40-A605-55D6C50AE93B}" type="datetimeFigureOut">
              <a:rPr lang="en-US" smtClean="0"/>
              <a:t>9/28/10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1D41B-6966-B64C-BD0F-E0A95C33091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6454A8C-EC77-1C40-A605-55D6C50AE93B}" type="datetimeFigureOut">
              <a:rPr lang="en-US" smtClean="0"/>
              <a:t>9/28/10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1D41B-6966-B64C-BD0F-E0A95C3309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16454A8C-EC77-1C40-A605-55D6C50AE93B}" type="datetimeFigureOut">
              <a:rPr lang="en-US" smtClean="0"/>
              <a:t>9/28/10</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781D41B-6966-B64C-BD0F-E0A95C33091F}"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6454A8C-EC77-1C40-A605-55D6C50AE93B}" type="datetimeFigureOut">
              <a:rPr lang="en-US" smtClean="0"/>
              <a:t>9/28/10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1D41B-6966-B64C-BD0F-E0A95C3309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6454A8C-EC77-1C40-A605-55D6C50AE93B}" type="datetimeFigureOut">
              <a:rPr lang="en-US" smtClean="0"/>
              <a:t>9/28/10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1D41B-6966-B64C-BD0F-E0A95C3309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6454A8C-EC77-1C40-A605-55D6C50AE93B}" type="datetimeFigureOut">
              <a:rPr lang="en-US" smtClean="0"/>
              <a:t>9/28/10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1D41B-6966-B64C-BD0F-E0A95C33091F}"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6454A8C-EC77-1C40-A605-55D6C50AE93B}" type="datetimeFigureOut">
              <a:rPr lang="en-US" smtClean="0"/>
              <a:t>9/28/10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1D41B-6966-B64C-BD0F-E0A95C33091F}"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6454A8C-EC77-1C40-A605-55D6C50AE93B}" type="datetimeFigureOut">
              <a:rPr lang="en-US" smtClean="0"/>
              <a:t>9/28/10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1D41B-6966-B64C-BD0F-E0A95C33091F}"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6454A8C-EC77-1C40-A605-55D6C50AE93B}" type="datetimeFigureOut">
              <a:rPr lang="en-US" smtClean="0"/>
              <a:t>9/28/10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1D41B-6966-B64C-BD0F-E0A95C3309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dirty="0" smtClean="0"/>
              <a:t>Click to edit Master title style</a:t>
            </a:r>
            <a:endParaRPr dirty="0"/>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16454A8C-EC77-1C40-A605-55D6C50AE93B}" type="datetimeFigureOut">
              <a:rPr lang="en-US" smtClean="0"/>
              <a:t>9/28/10</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B781D41B-6966-B64C-BD0F-E0A95C3309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2">
            <p:tnLst>
              <p:par>
                <p:cTn presetID="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3">
            <p:tnLst>
              <p:par>
                <p:cTn presetID="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4">
            <p:tnLst>
              <p:par>
                <p:cTn presetID="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 lvl="5">
            <p:tnLst>
              <p:par>
                <p:cTn presetID="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Lst>
      </p:bldP>
    </p:bldLst>
  </p:timing>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Problems In Society</a:t>
            </a:r>
            <a:endParaRPr lang="en-US" dirty="0"/>
          </a:p>
        </p:txBody>
      </p:sp>
      <p:sp>
        <p:nvSpPr>
          <p:cNvPr id="3" name="Subtitle 2"/>
          <p:cNvSpPr>
            <a:spLocks noGrp="1"/>
          </p:cNvSpPr>
          <p:nvPr>
            <p:ph type="subTitle" idx="1"/>
          </p:nvPr>
        </p:nvSpPr>
        <p:spPr/>
        <p:txBody>
          <a:bodyPr>
            <a:noAutofit/>
          </a:bodyPr>
          <a:lstStyle/>
          <a:p>
            <a:r>
              <a:rPr lang="en-US" sz="3600" dirty="0" smtClean="0"/>
              <a:t>Business Law</a:t>
            </a:r>
          </a:p>
          <a:p>
            <a:r>
              <a:rPr lang="en-US" sz="3600" dirty="0" smtClean="0"/>
              <a:t>Chapter 3</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Society</a:t>
            </a:r>
            <a:endParaRPr lang="en-US" dirty="0"/>
          </a:p>
        </p:txBody>
      </p:sp>
      <p:sp>
        <p:nvSpPr>
          <p:cNvPr id="3" name="Content Placeholder 2"/>
          <p:cNvSpPr>
            <a:spLocks noGrp="1"/>
          </p:cNvSpPr>
          <p:nvPr>
            <p:ph idx="1"/>
          </p:nvPr>
        </p:nvSpPr>
        <p:spPr>
          <a:xfrm>
            <a:off x="739774" y="2770094"/>
            <a:ext cx="7947025" cy="3783106"/>
          </a:xfrm>
        </p:spPr>
        <p:txBody>
          <a:bodyPr>
            <a:normAutofit/>
          </a:bodyPr>
          <a:lstStyle/>
          <a:p>
            <a:pPr lvl="0"/>
            <a:r>
              <a:rPr lang="en-US" sz="2600" u="sng" dirty="0" err="1" smtClean="0"/>
              <a:t>parens</a:t>
            </a:r>
            <a:r>
              <a:rPr lang="en-US" sz="2600" u="sng" dirty="0" smtClean="0"/>
              <a:t> </a:t>
            </a:r>
            <a:r>
              <a:rPr lang="en-US" sz="2600" u="sng" dirty="0" err="1" smtClean="0"/>
              <a:t>patriae</a:t>
            </a:r>
            <a:r>
              <a:rPr lang="en-US" sz="2600" dirty="0" smtClean="0"/>
              <a:t> – the state is the parent</a:t>
            </a:r>
          </a:p>
          <a:p>
            <a:pPr lvl="1"/>
            <a:r>
              <a:rPr lang="en-US" sz="2600" dirty="0" smtClean="0"/>
              <a:t>the government is responsible for children</a:t>
            </a:r>
          </a:p>
          <a:p>
            <a:pPr lvl="1"/>
            <a:r>
              <a:rPr lang="en-US" sz="2600" dirty="0" smtClean="0"/>
              <a:t>the state has the duty to see that they receive proper care to correct their tendency to commit misdeeds</a:t>
            </a:r>
          </a:p>
          <a:p>
            <a:pPr lvl="0"/>
            <a:r>
              <a:rPr lang="en-US" sz="2600" dirty="0" smtClean="0"/>
              <a:t>The goal of the juvenile court system is </a:t>
            </a:r>
            <a:r>
              <a:rPr lang="en-US" sz="2600" u="sng" dirty="0" smtClean="0"/>
              <a:t>rehabilitation - </a:t>
            </a:r>
            <a:r>
              <a:rPr lang="en-US" sz="2600" dirty="0" smtClean="0"/>
              <a:t> to restore the offender to a useful life rather than to impose harsh penalties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Society</a:t>
            </a:r>
            <a:endParaRPr lang="en-US" dirty="0"/>
          </a:p>
        </p:txBody>
      </p:sp>
      <p:sp>
        <p:nvSpPr>
          <p:cNvPr id="3" name="Content Placeholder 2"/>
          <p:cNvSpPr>
            <a:spLocks noGrp="1"/>
          </p:cNvSpPr>
          <p:nvPr>
            <p:ph idx="1"/>
          </p:nvPr>
        </p:nvSpPr>
        <p:spPr/>
        <p:txBody>
          <a:bodyPr/>
          <a:lstStyle/>
          <a:p>
            <a:pPr lvl="0"/>
            <a:r>
              <a:rPr lang="en-US" sz="2800" dirty="0" smtClean="0"/>
              <a:t>Many states try a minor over a certain age (usually 14) as an adult in the criminal court instead of as a minor in juvenile court.  This waiver or transfer occurs when the minor has been in serious trouble previously or has committed a violent offense that has caused serious bodily harm.</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Society</a:t>
            </a:r>
            <a:endParaRPr lang="en-US" dirty="0"/>
          </a:p>
        </p:txBody>
      </p:sp>
      <p:sp>
        <p:nvSpPr>
          <p:cNvPr id="3" name="Content Placeholder 2"/>
          <p:cNvSpPr>
            <a:spLocks noGrp="1"/>
          </p:cNvSpPr>
          <p:nvPr>
            <p:ph idx="1"/>
          </p:nvPr>
        </p:nvSpPr>
        <p:spPr/>
        <p:txBody>
          <a:bodyPr>
            <a:normAutofit/>
          </a:bodyPr>
          <a:lstStyle/>
          <a:p>
            <a:r>
              <a:rPr lang="en-US" sz="2800" u="sng" dirty="0" smtClean="0"/>
              <a:t>Doctrine of public policy</a:t>
            </a:r>
            <a:r>
              <a:rPr lang="en-US" sz="2800" dirty="0" smtClean="0"/>
              <a:t> – gives the federal and state governments the right to regulate the health, safety, welfare, and morals of the people.  Individuals have the right to expect the government to protect them from harm.</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Society</a:t>
            </a:r>
            <a:endParaRPr lang="en-US" dirty="0"/>
          </a:p>
        </p:txBody>
      </p:sp>
      <p:sp>
        <p:nvSpPr>
          <p:cNvPr id="3" name="Content Placeholder 2"/>
          <p:cNvSpPr>
            <a:spLocks noGrp="1"/>
          </p:cNvSpPr>
          <p:nvPr>
            <p:ph idx="1"/>
          </p:nvPr>
        </p:nvSpPr>
        <p:spPr/>
        <p:txBody>
          <a:bodyPr>
            <a:normAutofit fontScale="92500"/>
          </a:bodyPr>
          <a:lstStyle/>
          <a:p>
            <a:r>
              <a:rPr lang="en-US" sz="2800" u="sng" dirty="0" smtClean="0"/>
              <a:t>Drug use</a:t>
            </a:r>
            <a:r>
              <a:rPr lang="en-US" sz="2800" dirty="0" smtClean="0"/>
              <a:t> – involves the use of substances that are illegal and harmful, including alcohol and tobacco which are legal for adults but not for teenagers or </a:t>
            </a:r>
            <a:r>
              <a:rPr lang="en-US" sz="2800" dirty="0" smtClean="0"/>
              <a:t>children</a:t>
            </a:r>
          </a:p>
          <a:p>
            <a:r>
              <a:rPr lang="en-US" sz="2800" u="sng" dirty="0" smtClean="0"/>
              <a:t>Addiction</a:t>
            </a:r>
            <a:r>
              <a:rPr lang="en-US" sz="2800" dirty="0" smtClean="0"/>
              <a:t> – occurs when a person can no longer function normally without regularly consuming drugs or alcohol, with a tendency to increase use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Society</a:t>
            </a:r>
            <a:endParaRPr lang="en-US" dirty="0"/>
          </a:p>
        </p:txBody>
      </p:sp>
      <p:sp>
        <p:nvSpPr>
          <p:cNvPr id="3" name="Content Placeholder 2"/>
          <p:cNvSpPr>
            <a:spLocks noGrp="1"/>
          </p:cNvSpPr>
          <p:nvPr>
            <p:ph idx="1"/>
          </p:nvPr>
        </p:nvSpPr>
        <p:spPr/>
        <p:txBody>
          <a:bodyPr>
            <a:normAutofit fontScale="92500" lnSpcReduction="10000"/>
          </a:bodyPr>
          <a:lstStyle/>
          <a:p>
            <a:r>
              <a:rPr lang="en-US" sz="2800" u="sng" dirty="0" smtClean="0"/>
              <a:t>Alcohol</a:t>
            </a:r>
            <a:r>
              <a:rPr lang="en-US" sz="2800" dirty="0" smtClean="0"/>
              <a:t> – the most commonly used drug in the United States</a:t>
            </a:r>
            <a:endParaRPr lang="en-US" sz="2800" dirty="0" smtClean="0"/>
          </a:p>
          <a:p>
            <a:pPr lvl="1"/>
            <a:r>
              <a:rPr lang="en-US" sz="2800" dirty="0" smtClean="0"/>
              <a:t>A </a:t>
            </a:r>
            <a:r>
              <a:rPr lang="en-US" sz="2800" dirty="0" smtClean="0"/>
              <a:t>merchant or bartender convicted of selling an alcoholic beverage to someone who is underage may be jailed or fined and may lose the license required to sell such beverages</a:t>
            </a:r>
            <a:endParaRPr lang="en-US" sz="2800" dirty="0" smtClean="0"/>
          </a:p>
          <a:p>
            <a:pPr lvl="1"/>
            <a:r>
              <a:rPr lang="en-US" sz="2800" dirty="0" smtClean="0"/>
              <a:t>The </a:t>
            </a:r>
            <a:r>
              <a:rPr lang="en-US" sz="2800" dirty="0" smtClean="0"/>
              <a:t>underage individual also may be prosecuted for making the illegal purchase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Society</a:t>
            </a:r>
            <a:endParaRPr lang="en-US" dirty="0"/>
          </a:p>
        </p:txBody>
      </p:sp>
      <p:sp>
        <p:nvSpPr>
          <p:cNvPr id="3" name="Content Placeholder 2"/>
          <p:cNvSpPr>
            <a:spLocks noGrp="1"/>
          </p:cNvSpPr>
          <p:nvPr>
            <p:ph idx="1"/>
          </p:nvPr>
        </p:nvSpPr>
        <p:spPr/>
        <p:txBody>
          <a:bodyPr/>
          <a:lstStyle/>
          <a:p>
            <a:r>
              <a:rPr lang="en-US" sz="2800" u="sng" dirty="0" smtClean="0"/>
              <a:t>Sobriety Checkpoint</a:t>
            </a:r>
            <a:r>
              <a:rPr lang="en-US" sz="2800" dirty="0" smtClean="0"/>
              <a:t> – a temporary roadblock set up by police to stop cars at random to check for drunk drivers</a:t>
            </a:r>
          </a:p>
          <a:p>
            <a:r>
              <a:rPr lang="en-US" sz="2800" dirty="0" smtClean="0"/>
              <a:t> </a:t>
            </a:r>
            <a:r>
              <a:rPr lang="en-US" sz="2800" u="sng" dirty="0" smtClean="0"/>
              <a:t> </a:t>
            </a:r>
            <a:r>
              <a:rPr lang="en-US" sz="2800" u="sng" dirty="0" smtClean="0"/>
              <a:t>Drugs</a:t>
            </a:r>
            <a:r>
              <a:rPr lang="en-US" sz="2800" dirty="0" smtClean="0"/>
              <a:t> – the sale of drugs is always considered a more serious offense than the mere possession or use of those drugs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Society</a:t>
            </a:r>
            <a:endParaRPr lang="en-US" dirty="0"/>
          </a:p>
        </p:txBody>
      </p:sp>
      <p:sp>
        <p:nvSpPr>
          <p:cNvPr id="3" name="Content Placeholder 2"/>
          <p:cNvSpPr>
            <a:spLocks noGrp="1"/>
          </p:cNvSpPr>
          <p:nvPr>
            <p:ph idx="1"/>
          </p:nvPr>
        </p:nvSpPr>
        <p:spPr/>
        <p:txBody>
          <a:bodyPr>
            <a:normAutofit fontScale="85000" lnSpcReduction="10000"/>
          </a:bodyPr>
          <a:lstStyle/>
          <a:p>
            <a:r>
              <a:rPr lang="en-US" sz="2800" u="sng" dirty="0" smtClean="0"/>
              <a:t>Domestic Violence</a:t>
            </a:r>
            <a:r>
              <a:rPr lang="en-US" sz="2800" dirty="0" smtClean="0"/>
              <a:t> – any reckless form of physical or mental abuse between family or household members</a:t>
            </a:r>
            <a:endParaRPr lang="en-US" sz="2800" dirty="0" smtClean="0"/>
          </a:p>
          <a:p>
            <a:pPr lvl="1"/>
            <a:r>
              <a:rPr lang="en-US" sz="2800" dirty="0" smtClean="0"/>
              <a:t>The </a:t>
            </a:r>
            <a:r>
              <a:rPr lang="en-US" sz="2800" dirty="0" smtClean="0"/>
              <a:t>local children’s services agency is responsible for taking and investigating reports of child abuse.</a:t>
            </a:r>
          </a:p>
          <a:p>
            <a:pPr lvl="1"/>
            <a:r>
              <a:rPr lang="en-US" sz="2800" dirty="0" smtClean="0"/>
              <a:t>Battered wives can seek protection from abusive husbands.  </a:t>
            </a:r>
            <a:r>
              <a:rPr lang="en-US" sz="2800" u="sng" dirty="0" smtClean="0"/>
              <a:t>A protective order</a:t>
            </a:r>
            <a:r>
              <a:rPr lang="en-US" sz="2800" dirty="0" smtClean="0"/>
              <a:t> is an order from the court to stop certain actions and cease contact.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Society</a:t>
            </a:r>
            <a:endParaRPr lang="en-US" dirty="0"/>
          </a:p>
        </p:txBody>
      </p:sp>
      <p:sp>
        <p:nvSpPr>
          <p:cNvPr id="3" name="Content Placeholder 2"/>
          <p:cNvSpPr>
            <a:spLocks noGrp="1"/>
          </p:cNvSpPr>
          <p:nvPr>
            <p:ph idx="1"/>
          </p:nvPr>
        </p:nvSpPr>
        <p:spPr>
          <a:xfrm>
            <a:off x="739774" y="2770094"/>
            <a:ext cx="7947025" cy="3706906"/>
          </a:xfrm>
        </p:spPr>
        <p:txBody>
          <a:bodyPr>
            <a:normAutofit fontScale="85000" lnSpcReduction="20000"/>
          </a:bodyPr>
          <a:lstStyle/>
          <a:p>
            <a:r>
              <a:rPr lang="en-US" sz="2811" u="sng" dirty="0" smtClean="0"/>
              <a:t>Vandalism</a:t>
            </a:r>
            <a:r>
              <a:rPr lang="en-US" sz="2811" dirty="0" smtClean="0"/>
              <a:t> – the willful or malicious causing of damage to </a:t>
            </a:r>
            <a:r>
              <a:rPr lang="en-US" sz="2811" dirty="0" smtClean="0"/>
              <a:t>property</a:t>
            </a:r>
          </a:p>
          <a:p>
            <a:r>
              <a:rPr lang="en-US" sz="2811" u="sng" dirty="0" smtClean="0"/>
              <a:t>Shoplifting</a:t>
            </a:r>
            <a:r>
              <a:rPr lang="en-US" sz="2811" dirty="0" smtClean="0"/>
              <a:t> – the act of stealing goods from a store</a:t>
            </a:r>
            <a:endParaRPr lang="en-US" sz="2811" dirty="0" smtClean="0"/>
          </a:p>
          <a:p>
            <a:pPr lvl="1"/>
            <a:r>
              <a:rPr lang="en-US" sz="2811" dirty="0" smtClean="0"/>
              <a:t>Shoplifting </a:t>
            </a:r>
            <a:r>
              <a:rPr lang="en-US" sz="2811" dirty="0" smtClean="0"/>
              <a:t>losses and the cost of extra security increase retail prices an average of two to three percent</a:t>
            </a:r>
            <a:endParaRPr lang="en-US" sz="2811" dirty="0" smtClean="0"/>
          </a:p>
          <a:p>
            <a:pPr lvl="0"/>
            <a:r>
              <a:rPr lang="en-US" sz="2811" u="sng" dirty="0" smtClean="0"/>
              <a:t>Prima </a:t>
            </a:r>
            <a:r>
              <a:rPr lang="en-US" sz="2811" u="sng" dirty="0" smtClean="0"/>
              <a:t>facie evidence</a:t>
            </a:r>
            <a:r>
              <a:rPr lang="en-US" sz="2811" dirty="0" smtClean="0"/>
              <a:t> – the concealment on one’s person of an article offered for sale.  The evidence is enough to legally establish a fact or a case unless disproved.  The defendant who concealed the merchandise would have to prove that he or she did not intend to steal.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Society</a:t>
            </a:r>
            <a:endParaRPr lang="en-US" dirty="0"/>
          </a:p>
        </p:txBody>
      </p:sp>
      <p:sp>
        <p:nvSpPr>
          <p:cNvPr id="3" name="Content Placeholder 2"/>
          <p:cNvSpPr>
            <a:spLocks noGrp="1"/>
          </p:cNvSpPr>
          <p:nvPr>
            <p:ph idx="1"/>
          </p:nvPr>
        </p:nvSpPr>
        <p:spPr/>
        <p:txBody>
          <a:bodyPr/>
          <a:lstStyle/>
          <a:p>
            <a:r>
              <a:rPr lang="en-US" sz="2800" dirty="0" smtClean="0"/>
              <a:t>Motor Vehicle Violations</a:t>
            </a:r>
          </a:p>
          <a:p>
            <a:pPr lvl="1"/>
            <a:r>
              <a:rPr lang="en-US" sz="2800" dirty="0" smtClean="0"/>
              <a:t>Being issued a license to drive a motor vehicle is considered a privilege, not a right</a:t>
            </a:r>
          </a:p>
          <a:p>
            <a:pPr lvl="1"/>
            <a:r>
              <a:rPr lang="en-US" sz="2800" dirty="0" smtClean="0"/>
              <a:t>In both drag racing and joyriding, all those who participate, not just the drivers, can be held liable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Society</a:t>
            </a:r>
            <a:endParaRPr lang="en-US" dirty="0"/>
          </a:p>
        </p:txBody>
      </p:sp>
      <p:sp>
        <p:nvSpPr>
          <p:cNvPr id="3" name="Content Placeholder 2"/>
          <p:cNvSpPr>
            <a:spLocks noGrp="1"/>
          </p:cNvSpPr>
          <p:nvPr>
            <p:ph idx="1"/>
          </p:nvPr>
        </p:nvSpPr>
        <p:spPr>
          <a:xfrm>
            <a:off x="739774" y="2770094"/>
            <a:ext cx="7947025" cy="3706906"/>
          </a:xfrm>
        </p:spPr>
        <p:txBody>
          <a:bodyPr>
            <a:normAutofit/>
          </a:bodyPr>
          <a:lstStyle/>
          <a:p>
            <a:r>
              <a:rPr lang="en-US" sz="2600" u="sng" dirty="0" smtClean="0"/>
              <a:t>Delinquent Child</a:t>
            </a:r>
            <a:r>
              <a:rPr lang="en-US" sz="2600" dirty="0" smtClean="0"/>
              <a:t> – a minor, under a certain age (usually 16, 17, or 18), who has committed an act that would be a crime if done by an adult</a:t>
            </a:r>
          </a:p>
          <a:p>
            <a:r>
              <a:rPr lang="en-US" sz="2600" u="sng" dirty="0" smtClean="0"/>
              <a:t>Unruly Child</a:t>
            </a:r>
            <a:r>
              <a:rPr lang="en-US" sz="2600" dirty="0" smtClean="0"/>
              <a:t> – a minor who has done something that would not be a crime if it were done by an </a:t>
            </a:r>
            <a:r>
              <a:rPr lang="en-US" sz="2600" dirty="0" smtClean="0"/>
              <a:t>adult</a:t>
            </a:r>
            <a:endParaRPr lang="en-US" sz="2600" dirty="0" smtClean="0"/>
          </a:p>
          <a:p>
            <a:pPr lvl="1"/>
            <a:r>
              <a:rPr lang="en-US" sz="2600" dirty="0" smtClean="0"/>
              <a:t>Ex</a:t>
            </a:r>
            <a:r>
              <a:rPr lang="en-US" sz="2600" dirty="0" smtClean="0"/>
              <a:t>.  Truancy, using tobacco, running away, violating curfew, using profanity, and disobeying parents or teachers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15</TotalTime>
  <Words>609</Words>
  <Application>Microsoft Macintosh PowerPoint</Application>
  <PresentationFormat>On-screen Show (4:3)</PresentationFormat>
  <Paragraphs>39</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Genesis</vt:lpstr>
      <vt:lpstr>Problems In Society</vt:lpstr>
      <vt:lpstr>Problems in Society</vt:lpstr>
      <vt:lpstr>Problems in Society</vt:lpstr>
      <vt:lpstr>Problems in Society</vt:lpstr>
      <vt:lpstr>Problems in Society</vt:lpstr>
      <vt:lpstr>Problems in Society</vt:lpstr>
      <vt:lpstr>Problems in Society</vt:lpstr>
      <vt:lpstr>Problems in Society</vt:lpstr>
      <vt:lpstr>Problems in Society</vt:lpstr>
      <vt:lpstr>Problems in Society</vt:lpstr>
      <vt:lpstr>Problems in Society</vt:lpstr>
    </vt:vector>
  </TitlesOfParts>
  <Company>Tecumseh Local Schools</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In Society</dc:title>
  <dc:creator>Tecumseh High School</dc:creator>
  <cp:lastModifiedBy>Tecumseh High School</cp:lastModifiedBy>
  <cp:revision>3</cp:revision>
  <dcterms:created xsi:type="dcterms:W3CDTF">2010-09-28T15:54:47Z</dcterms:created>
  <dcterms:modified xsi:type="dcterms:W3CDTF">2010-09-28T16:09:54Z</dcterms:modified>
</cp:coreProperties>
</file>